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65" r:id="rId4"/>
    <p:sldId id="266" r:id="rId5"/>
    <p:sldId id="264" r:id="rId6"/>
    <p:sldId id="258" r:id="rId7"/>
    <p:sldId id="259" r:id="rId8"/>
    <p:sldId id="260" r:id="rId9"/>
    <p:sldId id="262"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238" autoAdjust="0"/>
    <p:restoredTop sz="94660"/>
  </p:normalViewPr>
  <p:slideViewPr>
    <p:cSldViewPr snapToGrid="0">
      <p:cViewPr varScale="1">
        <p:scale>
          <a:sx n="90" d="100"/>
          <a:sy n="90" d="100"/>
        </p:scale>
        <p:origin x="208"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eg>
</file>

<file path=ppt/media/image3.png>
</file>

<file path=ppt/media/image4.png>
</file>

<file path=ppt/media/image5.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p>
            <a:fld id="{69CABFD5-EE0B-4EBC-A6E7-51BF68BDEE24}" type="datetimeFigureOut">
              <a:rPr lang="en-US" smtClean="0"/>
              <a:t>1/5/22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2329B3-B475-40A3-914D-64C94E93C689}" type="slidenum">
              <a:rPr lang="en-US" smtClean="0"/>
              <a:t>‹#›</a:t>
            </a:fld>
            <a:endParaRPr lang="en-US"/>
          </a:p>
        </p:txBody>
      </p:sp>
    </p:spTree>
    <p:extLst>
      <p:ext uri="{BB962C8B-B14F-4D97-AF65-F5344CB8AC3E}">
        <p14:creationId xmlns:p14="http://schemas.microsoft.com/office/powerpoint/2010/main" val="396187740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9CABFD5-EE0B-4EBC-A6E7-51BF68BDEE24}" type="datetimeFigureOut">
              <a:rPr lang="en-US" smtClean="0"/>
              <a:t>1/5/22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2329B3-B475-40A3-914D-64C94E93C689}" type="slidenum">
              <a:rPr lang="en-US" smtClean="0"/>
              <a:t>‹#›</a:t>
            </a:fld>
            <a:endParaRPr lang="en-US"/>
          </a:p>
        </p:txBody>
      </p:sp>
    </p:spTree>
    <p:extLst>
      <p:ext uri="{BB962C8B-B14F-4D97-AF65-F5344CB8AC3E}">
        <p14:creationId xmlns:p14="http://schemas.microsoft.com/office/powerpoint/2010/main" val="1252931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9CABFD5-EE0B-4EBC-A6E7-51BF68BDEE24}" type="datetimeFigureOut">
              <a:rPr lang="en-US" smtClean="0"/>
              <a:t>1/5/22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2329B3-B475-40A3-914D-64C94E93C689}" type="slidenum">
              <a:rPr lang="en-US" smtClean="0"/>
              <a:t>‹#›</a:t>
            </a:fld>
            <a:endParaRPr lang="en-US"/>
          </a:p>
        </p:txBody>
      </p:sp>
    </p:spTree>
    <p:extLst>
      <p:ext uri="{BB962C8B-B14F-4D97-AF65-F5344CB8AC3E}">
        <p14:creationId xmlns:p14="http://schemas.microsoft.com/office/powerpoint/2010/main" val="3574962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9CABFD5-EE0B-4EBC-A6E7-51BF68BDEE24}" type="datetimeFigureOut">
              <a:rPr lang="en-US" smtClean="0"/>
              <a:t>1/5/22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2329B3-B475-40A3-914D-64C94E93C689}" type="slidenum">
              <a:rPr lang="en-US" smtClean="0"/>
              <a:t>‹#›</a:t>
            </a:fld>
            <a:endParaRPr lang="en-US"/>
          </a:p>
        </p:txBody>
      </p:sp>
    </p:spTree>
    <p:extLst>
      <p:ext uri="{BB962C8B-B14F-4D97-AF65-F5344CB8AC3E}">
        <p14:creationId xmlns:p14="http://schemas.microsoft.com/office/powerpoint/2010/main" val="2796020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6"/>
          <p:cNvSpPr>
            <a:spLocks noGrp="1"/>
          </p:cNvSpPr>
          <p:nvPr>
            <p:ph type="dt" sz="half" idx="10"/>
          </p:nvPr>
        </p:nvSpPr>
        <p:spPr/>
        <p:txBody>
          <a:bodyPr/>
          <a:lstStyle/>
          <a:p>
            <a:fld id="{69CABFD5-EE0B-4EBC-A6E7-51BF68BDEE24}" type="datetimeFigureOut">
              <a:rPr lang="en-US" smtClean="0"/>
              <a:t>1/5/22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2329B3-B475-40A3-914D-64C94E93C689}" type="slidenum">
              <a:rPr lang="en-US" smtClean="0"/>
              <a:t>‹#›</a:t>
            </a:fld>
            <a:endParaRPr lang="en-US"/>
          </a:p>
        </p:txBody>
      </p:sp>
    </p:spTree>
    <p:extLst>
      <p:ext uri="{BB962C8B-B14F-4D97-AF65-F5344CB8AC3E}">
        <p14:creationId xmlns:p14="http://schemas.microsoft.com/office/powerpoint/2010/main" val="119214317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69CABFD5-EE0B-4EBC-A6E7-51BF68BDEE24}" type="datetimeFigureOut">
              <a:rPr lang="en-US" smtClean="0"/>
              <a:t>1/5/22</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12329B3-B475-40A3-914D-64C94E93C689}" type="slidenum">
              <a:rPr lang="en-US" smtClean="0"/>
              <a:t>‹#›</a:t>
            </a:fld>
            <a:endParaRPr lang="en-US"/>
          </a:p>
        </p:txBody>
      </p:sp>
    </p:spTree>
    <p:extLst>
      <p:ext uri="{BB962C8B-B14F-4D97-AF65-F5344CB8AC3E}">
        <p14:creationId xmlns:p14="http://schemas.microsoft.com/office/powerpoint/2010/main" val="693556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fld id="{69CABFD5-EE0B-4EBC-A6E7-51BF68BDEE24}" type="datetimeFigureOut">
              <a:rPr lang="en-US" smtClean="0"/>
              <a:t>1/5/22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2329B3-B475-40A3-914D-64C94E93C689}" type="slidenum">
              <a:rPr lang="en-US" smtClean="0"/>
              <a:t>‹#›</a:t>
            </a:fld>
            <a:endParaRPr lang="en-US"/>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4208165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69CABFD5-EE0B-4EBC-A6E7-51BF68BDEE24}" type="datetimeFigureOut">
              <a:rPr lang="en-US" smtClean="0"/>
              <a:t>1/5/22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2329B3-B475-40A3-914D-64C94E93C689}" type="slidenum">
              <a:rPr lang="en-US" smtClean="0"/>
              <a:t>‹#›</a:t>
            </a:fld>
            <a:endParaRPr lang="en-US"/>
          </a:p>
        </p:txBody>
      </p:sp>
    </p:spTree>
    <p:extLst>
      <p:ext uri="{BB962C8B-B14F-4D97-AF65-F5344CB8AC3E}">
        <p14:creationId xmlns:p14="http://schemas.microsoft.com/office/powerpoint/2010/main" val="1315771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CABFD5-EE0B-4EBC-A6E7-51BF68BDEE24}" type="datetimeFigureOut">
              <a:rPr lang="en-US" smtClean="0"/>
              <a:t>1/5/22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2329B3-B475-40A3-914D-64C94E93C689}" type="slidenum">
              <a:rPr lang="en-US" smtClean="0"/>
              <a:t>‹#›</a:t>
            </a:fld>
            <a:endParaRPr lang="en-US"/>
          </a:p>
        </p:txBody>
      </p:sp>
    </p:spTree>
    <p:extLst>
      <p:ext uri="{BB962C8B-B14F-4D97-AF65-F5344CB8AC3E}">
        <p14:creationId xmlns:p14="http://schemas.microsoft.com/office/powerpoint/2010/main" val="40151636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9" name="Date Placeholder 8"/>
          <p:cNvSpPr>
            <a:spLocks noGrp="1"/>
          </p:cNvSpPr>
          <p:nvPr>
            <p:ph type="dt" sz="half" idx="10"/>
          </p:nvPr>
        </p:nvSpPr>
        <p:spPr/>
        <p:txBody>
          <a:bodyPr/>
          <a:lstStyle/>
          <a:p>
            <a:fld id="{69CABFD5-EE0B-4EBC-A6E7-51BF68BDEE24}" type="datetimeFigureOut">
              <a:rPr lang="en-US" smtClean="0"/>
              <a:t>1/5/22</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212329B3-B475-40A3-914D-64C94E93C689}" type="slidenum">
              <a:rPr lang="en-US" smtClean="0"/>
              <a:t>‹#›</a:t>
            </a:fld>
            <a:endParaRPr lang="en-US"/>
          </a:p>
        </p:txBody>
      </p:sp>
    </p:spTree>
    <p:extLst>
      <p:ext uri="{BB962C8B-B14F-4D97-AF65-F5344CB8AC3E}">
        <p14:creationId xmlns:p14="http://schemas.microsoft.com/office/powerpoint/2010/main" val="437804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69CABFD5-EE0B-4EBC-A6E7-51BF68BDEE24}" type="datetimeFigureOut">
              <a:rPr lang="en-US" smtClean="0"/>
              <a:t>1/5/22</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212329B3-B475-40A3-914D-64C94E93C689}" type="slidenum">
              <a:rPr lang="en-US" smtClean="0"/>
              <a:t>‹#›</a:t>
            </a:fld>
            <a:endParaRPr lang="en-US"/>
          </a:p>
        </p:txBody>
      </p:sp>
    </p:spTree>
    <p:extLst>
      <p:ext uri="{BB962C8B-B14F-4D97-AF65-F5344CB8AC3E}">
        <p14:creationId xmlns:p14="http://schemas.microsoft.com/office/powerpoint/2010/main" val="2734944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69CABFD5-EE0B-4EBC-A6E7-51BF68BDEE24}" type="datetimeFigureOut">
              <a:rPr lang="en-US" smtClean="0"/>
              <a:t>1/5/22</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212329B3-B475-40A3-914D-64C94E93C689}" type="slidenum">
              <a:rPr lang="en-US" smtClean="0"/>
              <a:t>‹#›</a:t>
            </a:fld>
            <a:endParaRPr lang="en-US"/>
          </a:p>
        </p:txBody>
      </p:sp>
    </p:spTree>
    <p:extLst>
      <p:ext uri="{BB962C8B-B14F-4D97-AF65-F5344CB8AC3E}">
        <p14:creationId xmlns:p14="http://schemas.microsoft.com/office/powerpoint/2010/main" val="1924210310"/>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26B79-BC1C-4A8E-B116-BB5345777B34}"/>
              </a:ext>
            </a:extLst>
          </p:cNvPr>
          <p:cNvSpPr>
            <a:spLocks noGrp="1"/>
          </p:cNvSpPr>
          <p:nvPr>
            <p:ph type="ctrTitle"/>
          </p:nvPr>
        </p:nvSpPr>
        <p:spPr/>
        <p:txBody>
          <a:bodyPr/>
          <a:lstStyle/>
          <a:p>
            <a:r>
              <a:rPr lang="en-US" dirty="0"/>
              <a:t>Lending Case Study</a:t>
            </a:r>
          </a:p>
        </p:txBody>
      </p:sp>
      <mc:AlternateContent xmlns:mc="http://schemas.openxmlformats.org/markup-compatibility/2006">
        <mc:Choice xmlns:am3d="http://schemas.microsoft.com/office/drawing/2017/model3d" Requires="am3d">
          <p:graphicFrame>
            <p:nvGraphicFramePr>
              <p:cNvPr id="3" name="3D Model 2" descr="Piggy Bank Money Box">
                <a:extLst>
                  <a:ext uri="{FF2B5EF4-FFF2-40B4-BE49-F238E27FC236}">
                    <a16:creationId xmlns:a16="http://schemas.microsoft.com/office/drawing/2014/main" id="{F1B4B53C-9177-DA46-B948-FF72752C6FFB}"/>
                  </a:ext>
                </a:extLst>
              </p:cNvPr>
              <p:cNvGraphicFramePr/>
              <p:nvPr>
                <p:extLst>
                  <p:ext uri="{D42A27DB-BD31-4B8C-83A1-F6EECF244321}">
                    <p14:modId xmlns:p14="http://schemas.microsoft.com/office/powerpoint/2010/main" val="3090668978"/>
                  </p:ext>
                </p:extLst>
              </p:nvPr>
            </p:nvGraphicFramePr>
            <p:xfrm>
              <a:off x="4253653" y="214312"/>
              <a:ext cx="3684693" cy="2285119"/>
            </p:xfrm>
            <a:graphic>
              <a:graphicData uri="http://schemas.microsoft.com/office/drawing/2017/model3d">
                <am3d:model3d r:embed="rId2">
                  <am3d:spPr>
                    <a:xfrm>
                      <a:off x="0" y="0"/>
                      <a:ext cx="3684693" cy="2285119"/>
                    </a:xfrm>
                    <a:prstGeom prst="rect">
                      <a:avLst/>
                    </a:prstGeom>
                  </am3d:spPr>
                  <am3d:camera>
                    <am3d:pos x="0" y="0" z="66594559"/>
                    <am3d:up dx="0" dy="36000000" dz="0"/>
                    <am3d:lookAt x="0" y="0" z="0"/>
                    <am3d:perspective fov="2700000"/>
                  </am3d:camera>
                  <am3d:trans>
                    <am3d:meterPerModelUnit n="5886366" d="1000000"/>
                    <am3d:preTrans dx="1210897" dy="1313110" dz="-30000"/>
                    <am3d:scale>
                      <am3d:sx n="1000000" d="1000000"/>
                      <am3d:sy n="1000000" d="1000000"/>
                      <am3d:sz n="1000000" d="1000000"/>
                    </am3d:scale>
                    <am3d:rot/>
                    <am3d:postTrans dx="0" dy="0" dz="0"/>
                  </am3d:trans>
                  <am3d:raster rName="Office3DRenderer" rVer="16.0.8326">
                    <am3d:blip r:embed="rId3"/>
                  </am3d:raster>
                  <am3d:objViewport viewportSz="404633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Piggy Bank Money Box">
                <a:extLst>
                  <a:ext uri="{FF2B5EF4-FFF2-40B4-BE49-F238E27FC236}">
                    <a16:creationId xmlns:a16="http://schemas.microsoft.com/office/drawing/2014/main" id="{F1B4B53C-9177-DA46-B948-FF72752C6FFB}"/>
                  </a:ext>
                </a:extLst>
              </p:cNvPr>
              <p:cNvPicPr>
                <a:picLocks noGrp="1" noRot="1" noChangeAspect="1" noMove="1" noResize="1" noEditPoints="1" noAdjustHandles="1" noChangeArrowheads="1" noChangeShapeType="1" noCrop="1"/>
              </p:cNvPicPr>
              <p:nvPr/>
            </p:nvPicPr>
            <p:blipFill>
              <a:blip r:embed="rId3"/>
              <a:stretch>
                <a:fillRect/>
              </a:stretch>
            </p:blipFill>
            <p:spPr>
              <a:xfrm>
                <a:off x="4253653" y="214312"/>
                <a:ext cx="3684693" cy="2285119"/>
              </a:xfrm>
              <a:prstGeom prst="rect">
                <a:avLst/>
              </a:prstGeom>
            </p:spPr>
          </p:pic>
        </mc:Fallback>
      </mc:AlternateContent>
    </p:spTree>
    <p:extLst>
      <p:ext uri="{BB962C8B-B14F-4D97-AF65-F5344CB8AC3E}">
        <p14:creationId xmlns:p14="http://schemas.microsoft.com/office/powerpoint/2010/main" val="1518312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Rectangle 2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526B79-BC1C-4A8E-B116-BB5345777B34}"/>
              </a:ext>
            </a:extLst>
          </p:cNvPr>
          <p:cNvSpPr>
            <a:spLocks noGrp="1"/>
          </p:cNvSpPr>
          <p:nvPr>
            <p:ph type="ctrTitle"/>
          </p:nvPr>
        </p:nvSpPr>
        <p:spPr>
          <a:xfrm>
            <a:off x="1260873" y="1586484"/>
            <a:ext cx="3685032" cy="3685032"/>
          </a:xfrm>
          <a:prstGeom prst="ellipse">
            <a:avLst/>
          </a:prstGeom>
          <a:solidFill>
            <a:schemeClr val="accent2">
              <a:lumMod val="75000"/>
            </a:schemeClr>
          </a:solidFill>
          <a:ln>
            <a:noFill/>
          </a:ln>
        </p:spPr>
        <p:txBody>
          <a:bodyPr vert="horz" lIns="182880" tIns="182880" rIns="182880" bIns="182880" rtlCol="0" anchor="ctr">
            <a:normAutofit/>
          </a:bodyPr>
          <a:lstStyle/>
          <a:p>
            <a:r>
              <a:rPr lang="en-US" sz="3000" kern="1200" cap="all" spc="200" baseline="0">
                <a:solidFill>
                  <a:srgbClr val="FFFFFF"/>
                </a:solidFill>
                <a:latin typeface="+mj-lt"/>
                <a:ea typeface="+mj-ea"/>
                <a:cs typeface="+mj-cs"/>
              </a:rPr>
              <a:t>Objective-</a:t>
            </a:r>
          </a:p>
        </p:txBody>
      </p:sp>
      <p:sp>
        <p:nvSpPr>
          <p:cNvPr id="23" name="TextBox 4">
            <a:extLst>
              <a:ext uri="{FF2B5EF4-FFF2-40B4-BE49-F238E27FC236}">
                <a16:creationId xmlns:a16="http://schemas.microsoft.com/office/drawing/2014/main" id="{320B3BC2-46AB-4FB3-8755-6FA3272CB5EC}"/>
              </a:ext>
            </a:extLst>
          </p:cNvPr>
          <p:cNvSpPr txBox="1"/>
          <p:nvPr/>
        </p:nvSpPr>
        <p:spPr>
          <a:xfrm>
            <a:off x="5591695" y="1402080"/>
            <a:ext cx="5320696" cy="4053840"/>
          </a:xfrm>
          <a:prstGeom prst="rect">
            <a:avLst/>
          </a:prstGeom>
        </p:spPr>
        <p:txBody>
          <a:bodyPr vert="horz" lIns="91440" tIns="45720" rIns="91440" bIns="45720" rtlCol="0" anchor="ctr">
            <a:normAutofit/>
          </a:bodyPr>
          <a:lstStyle/>
          <a:p>
            <a:pPr marL="285750" indent="-228600" defTabSz="914400">
              <a:spcBef>
                <a:spcPts val="1000"/>
              </a:spcBef>
              <a:spcAft>
                <a:spcPts val="600"/>
              </a:spcAft>
              <a:buClr>
                <a:schemeClr val="accent2"/>
              </a:buClr>
              <a:buFont typeface="Arial" panose="020B0604020202020204" pitchFamily="34" charset="0"/>
              <a:buChar char="•"/>
            </a:pPr>
            <a:r>
              <a:rPr lang="en-US" dirty="0">
                <a:solidFill>
                  <a:schemeClr val="tx1">
                    <a:lumMod val="85000"/>
                    <a:lumOff val="15000"/>
                  </a:schemeClr>
                </a:solidFill>
              </a:rPr>
              <a:t>Dataset Name – Loan Data</a:t>
            </a:r>
          </a:p>
          <a:p>
            <a:pPr marL="285750" indent="-228600" defTabSz="914400">
              <a:spcBef>
                <a:spcPts val="1000"/>
              </a:spcBef>
              <a:spcAft>
                <a:spcPts val="600"/>
              </a:spcAft>
              <a:buClr>
                <a:schemeClr val="accent2"/>
              </a:buClr>
              <a:buFont typeface="Arial" panose="020B0604020202020204" pitchFamily="34" charset="0"/>
              <a:buChar char="•"/>
            </a:pPr>
            <a:r>
              <a:rPr lang="en-US" dirty="0">
                <a:solidFill>
                  <a:schemeClr val="tx1">
                    <a:lumMod val="85000"/>
                    <a:lumOff val="15000"/>
                  </a:schemeClr>
                </a:solidFill>
              </a:rPr>
              <a:t>Numbers of records – 39717</a:t>
            </a:r>
          </a:p>
          <a:p>
            <a:pPr marL="285750" indent="-228600" defTabSz="914400">
              <a:spcBef>
                <a:spcPts val="1000"/>
              </a:spcBef>
              <a:spcAft>
                <a:spcPts val="600"/>
              </a:spcAft>
              <a:buClr>
                <a:schemeClr val="accent2"/>
              </a:buClr>
              <a:buFont typeface="Arial" panose="020B0604020202020204" pitchFamily="34" charset="0"/>
              <a:buChar char="•"/>
            </a:pPr>
            <a:r>
              <a:rPr lang="en-US" dirty="0">
                <a:solidFill>
                  <a:schemeClr val="tx1">
                    <a:lumMod val="85000"/>
                    <a:lumOff val="15000"/>
                  </a:schemeClr>
                </a:solidFill>
              </a:rPr>
              <a:t>Numbers of Columns – 111</a:t>
            </a:r>
          </a:p>
          <a:p>
            <a:pPr indent="-228600" defTabSz="914400">
              <a:spcBef>
                <a:spcPts val="1000"/>
              </a:spcBef>
              <a:spcAft>
                <a:spcPts val="600"/>
              </a:spcAft>
              <a:buClr>
                <a:schemeClr val="accent2"/>
              </a:buClr>
              <a:buFont typeface="Arial" panose="020B0604020202020204" pitchFamily="34" charset="0"/>
              <a:buChar char="•"/>
            </a:pPr>
            <a:endParaRPr lang="en-US" dirty="0">
              <a:solidFill>
                <a:schemeClr val="tx1">
                  <a:lumMod val="85000"/>
                  <a:lumOff val="15000"/>
                </a:schemeClr>
              </a:solidFill>
            </a:endParaRPr>
          </a:p>
          <a:p>
            <a:pPr indent="-228600" defTabSz="914400">
              <a:spcBef>
                <a:spcPts val="1000"/>
              </a:spcBef>
              <a:spcAft>
                <a:spcPts val="600"/>
              </a:spcAft>
              <a:buClr>
                <a:schemeClr val="accent2"/>
              </a:buClr>
              <a:buFont typeface="Arial" panose="020B0604020202020204" pitchFamily="34" charset="0"/>
              <a:buChar char="•"/>
            </a:pPr>
            <a:r>
              <a:rPr lang="en-US" dirty="0">
                <a:solidFill>
                  <a:schemeClr val="tx1">
                    <a:lumMod val="85000"/>
                    <a:lumOff val="15000"/>
                  </a:schemeClr>
                </a:solidFill>
              </a:rPr>
              <a:t>Based on massive data set, we have to analysis which     Data are relevant and Irrelevant  behind the loan default.  </a:t>
            </a:r>
          </a:p>
          <a:p>
            <a:pPr indent="-228600" defTabSz="914400">
              <a:spcBef>
                <a:spcPts val="1000"/>
              </a:spcBef>
              <a:spcAft>
                <a:spcPts val="600"/>
              </a:spcAft>
              <a:buClr>
                <a:schemeClr val="accent2"/>
              </a:buClr>
              <a:buFont typeface="Arial" panose="020B0604020202020204" pitchFamily="34" charset="0"/>
              <a:buChar char="•"/>
            </a:pPr>
            <a:endParaRPr lang="en-US" dirty="0">
              <a:solidFill>
                <a:schemeClr val="tx1">
                  <a:lumMod val="85000"/>
                  <a:lumOff val="15000"/>
                </a:schemeClr>
              </a:solidFill>
            </a:endParaRPr>
          </a:p>
          <a:p>
            <a:pPr indent="-228600" defTabSz="914400">
              <a:spcBef>
                <a:spcPts val="1000"/>
              </a:spcBef>
              <a:spcAft>
                <a:spcPts val="600"/>
              </a:spcAft>
              <a:buClr>
                <a:schemeClr val="accent2"/>
              </a:buClr>
              <a:buFont typeface="Arial" panose="020B0604020202020204" pitchFamily="34" charset="0"/>
              <a:buChar char="•"/>
            </a:pPr>
            <a:r>
              <a:rPr lang="en-US" dirty="0">
                <a:solidFill>
                  <a:schemeClr val="tx1">
                    <a:lumMod val="85000"/>
                    <a:lumOff val="15000"/>
                  </a:schemeClr>
                </a:solidFill>
              </a:rPr>
              <a:t>We must figure out strong indicators of loan defaults.</a:t>
            </a:r>
          </a:p>
        </p:txBody>
      </p:sp>
      <p:sp>
        <p:nvSpPr>
          <p:cNvPr id="3" name="Title 1">
            <a:extLst>
              <a:ext uri="{FF2B5EF4-FFF2-40B4-BE49-F238E27FC236}">
                <a16:creationId xmlns:a16="http://schemas.microsoft.com/office/drawing/2014/main" id="{A4CA7724-CA9C-4C13-A41D-4B1B5FFBA171}"/>
              </a:ext>
            </a:extLst>
          </p:cNvPr>
          <p:cNvSpPr txBox="1">
            <a:spLocks/>
          </p:cNvSpPr>
          <p:nvPr/>
        </p:nvSpPr>
        <p:spPr>
          <a:xfrm>
            <a:off x="517321" y="904248"/>
            <a:ext cx="10396756" cy="307213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dirty="0"/>
          </a:p>
        </p:txBody>
      </p:sp>
      <p:sp>
        <p:nvSpPr>
          <p:cNvPr id="4" name="Title 1">
            <a:extLst>
              <a:ext uri="{FF2B5EF4-FFF2-40B4-BE49-F238E27FC236}">
                <a16:creationId xmlns:a16="http://schemas.microsoft.com/office/drawing/2014/main" id="{7A811944-5832-4BBB-B18E-083622453BF5}"/>
              </a:ext>
            </a:extLst>
          </p:cNvPr>
          <p:cNvSpPr txBox="1">
            <a:spLocks/>
          </p:cNvSpPr>
          <p:nvPr/>
        </p:nvSpPr>
        <p:spPr>
          <a:xfrm>
            <a:off x="360727" y="2567030"/>
            <a:ext cx="9837490" cy="86196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panose="020B0604020202020204" pitchFamily="34" charset="0"/>
              <a:buChar char="•"/>
            </a:pPr>
            <a:endParaRPr lang="en-US" sz="1400" dirty="0"/>
          </a:p>
        </p:txBody>
      </p:sp>
    </p:spTree>
    <p:extLst>
      <p:ext uri="{BB962C8B-B14F-4D97-AF65-F5344CB8AC3E}">
        <p14:creationId xmlns:p14="http://schemas.microsoft.com/office/powerpoint/2010/main" val="101376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18CCB520-75A4-1848-9FBD-F19408E955D0}"/>
              </a:ext>
            </a:extLst>
          </p:cNvPr>
          <p:cNvGraphicFramePr>
            <a:graphicFrameLocks noGrp="1"/>
          </p:cNvGraphicFramePr>
          <p:nvPr>
            <p:extLst>
              <p:ext uri="{D42A27DB-BD31-4B8C-83A1-F6EECF244321}">
                <p14:modId xmlns:p14="http://schemas.microsoft.com/office/powerpoint/2010/main" val="2962098936"/>
              </p:ext>
            </p:extLst>
          </p:nvPr>
        </p:nvGraphicFramePr>
        <p:xfrm>
          <a:off x="1285875" y="646816"/>
          <a:ext cx="10262659" cy="5564386"/>
        </p:xfrm>
        <a:graphic>
          <a:graphicData uri="http://schemas.openxmlformats.org/drawingml/2006/table">
            <a:tbl>
              <a:tblPr/>
              <a:tblGrid>
                <a:gridCol w="2801161">
                  <a:extLst>
                    <a:ext uri="{9D8B030D-6E8A-4147-A177-3AD203B41FA5}">
                      <a16:colId xmlns:a16="http://schemas.microsoft.com/office/drawing/2014/main" val="3618495704"/>
                    </a:ext>
                  </a:extLst>
                </a:gridCol>
                <a:gridCol w="7461498">
                  <a:extLst>
                    <a:ext uri="{9D8B030D-6E8A-4147-A177-3AD203B41FA5}">
                      <a16:colId xmlns:a16="http://schemas.microsoft.com/office/drawing/2014/main" val="2684103534"/>
                    </a:ext>
                  </a:extLst>
                </a:gridCol>
              </a:tblGrid>
              <a:tr h="215671">
                <a:tc>
                  <a:txBody>
                    <a:bodyPr/>
                    <a:lstStyle/>
                    <a:p>
                      <a:pPr algn="l" fontAlgn="b">
                        <a:spcBef>
                          <a:spcPts val="0"/>
                        </a:spcBef>
                        <a:spcAft>
                          <a:spcPts val="0"/>
                        </a:spcAft>
                      </a:pPr>
                      <a:r>
                        <a:rPr lang="en-AU" sz="1100" b="1" i="0" u="none" strike="noStrike">
                          <a:solidFill>
                            <a:srgbClr val="FFFFFF"/>
                          </a:solidFill>
                          <a:effectLst/>
                          <a:latin typeface="Calibri" panose="020F0502020204030204" pitchFamily="34" charset="0"/>
                        </a:rPr>
                        <a:t>LoanStatNew</a:t>
                      </a:r>
                      <a:endParaRPr lang="en-AU" sz="1700" b="0" i="0" u="none" strike="noStrike">
                        <a:effectLst/>
                        <a:latin typeface="Arial" panose="020B0604020202020204" pitchFamily="34" charset="0"/>
                      </a:endParaRPr>
                    </a:p>
                  </a:txBody>
                  <a:tcPr marL="8971" marR="8971" marT="8971" marB="0" anchor="b">
                    <a:lnL>
                      <a:noFill/>
                    </a:lnL>
                    <a:lnR>
                      <a:noFill/>
                    </a:lnR>
                    <a:lnT>
                      <a:noFill/>
                    </a:lnT>
                    <a:lnB w="6350" cap="flat" cmpd="sng" algn="ctr">
                      <a:solidFill>
                        <a:srgbClr val="000000"/>
                      </a:solidFill>
                      <a:prstDash val="solid"/>
                      <a:round/>
                      <a:headEnd type="none" w="med" len="med"/>
                      <a:tailEnd type="none" w="med" len="med"/>
                    </a:lnB>
                    <a:solidFill>
                      <a:srgbClr val="244062"/>
                    </a:solidFill>
                  </a:tcPr>
                </a:tc>
                <a:tc>
                  <a:txBody>
                    <a:bodyPr/>
                    <a:lstStyle/>
                    <a:p>
                      <a:pPr algn="l" fontAlgn="b">
                        <a:spcBef>
                          <a:spcPts val="0"/>
                        </a:spcBef>
                        <a:spcAft>
                          <a:spcPts val="0"/>
                        </a:spcAft>
                      </a:pPr>
                      <a:r>
                        <a:rPr lang="en-AU" sz="1100" b="1" i="0" u="none" strike="noStrike">
                          <a:solidFill>
                            <a:srgbClr val="FFFFFF"/>
                          </a:solidFill>
                          <a:effectLst/>
                          <a:latin typeface="Calibri" panose="020F0502020204030204" pitchFamily="34" charset="0"/>
                        </a:rPr>
                        <a:t>Description</a:t>
                      </a:r>
                      <a:endParaRPr lang="en-AU" sz="1700" b="0" i="0" u="none" strike="noStrike">
                        <a:effectLst/>
                        <a:latin typeface="Arial" panose="020B0604020202020204" pitchFamily="34" charset="0"/>
                      </a:endParaRPr>
                    </a:p>
                  </a:txBody>
                  <a:tcPr marL="8971" marR="8971" marT="8971" marB="0" anchor="b">
                    <a:lnL>
                      <a:noFill/>
                    </a:lnL>
                    <a:lnR>
                      <a:noFill/>
                    </a:lnR>
                    <a:lnT>
                      <a:noFill/>
                    </a:lnT>
                    <a:lnB w="6350" cap="flat" cmpd="sng" algn="ctr">
                      <a:solidFill>
                        <a:srgbClr val="000000"/>
                      </a:solidFill>
                      <a:prstDash val="solid"/>
                      <a:round/>
                      <a:headEnd type="none" w="med" len="med"/>
                      <a:tailEnd type="none" w="med" len="med"/>
                    </a:lnB>
                    <a:solidFill>
                      <a:srgbClr val="244062"/>
                    </a:solidFill>
                  </a:tcPr>
                </a:tc>
                <a:extLst>
                  <a:ext uri="{0D108BD9-81ED-4DB2-BD59-A6C34878D82A}">
                    <a16:rowId xmlns:a16="http://schemas.microsoft.com/office/drawing/2014/main" val="4144408003"/>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acc_now_delinq</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The number of accounts on which the borrower is now delinquent.</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5463960"/>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acc_open_past_24mths</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Number of trades opened in past 24 months.</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58301523"/>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addr_state</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The state provided by the borrower in the loan application</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32031973"/>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all_util</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Balance to credit limit on all trades</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61141363"/>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annual_inc</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The self-reported annual income provided by the borrower during registration.</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44608431"/>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annual_inc_joint</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The combined self-reported annual income provided by the co-borrowers during registration</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7430583"/>
                  </a:ext>
                </a:extLst>
              </a:tr>
              <a:tr h="201317">
                <a:tc>
                  <a:txBody>
                    <a:bodyPr/>
                    <a:lstStyle/>
                    <a:p>
                      <a:pPr algn="l" fontAlgn="b">
                        <a:spcBef>
                          <a:spcPts val="0"/>
                        </a:spcBef>
                        <a:spcAft>
                          <a:spcPts val="0"/>
                        </a:spcAft>
                      </a:pPr>
                      <a:r>
                        <a:rPr lang="en-AU" sz="1000" b="0" i="0" u="none" strike="noStrike" dirty="0" err="1">
                          <a:solidFill>
                            <a:srgbClr val="000000"/>
                          </a:solidFill>
                          <a:effectLst/>
                          <a:latin typeface="Calibri" panose="020F0502020204030204" pitchFamily="34" charset="0"/>
                        </a:rPr>
                        <a:t>application_type</a:t>
                      </a:r>
                      <a:endParaRPr lang="en-AU" sz="1700" b="0" i="0" u="none" strike="noStrike" dirty="0">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Indicates whether the loan is an individual application or a joint application with two co-borrowers</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0383844"/>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avg_cur_bal</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Average current balance of all accounts</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69572400"/>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bc_open_to_buy</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Total open to buy on revolving bankcards.</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73822927"/>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bc_util</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Ratio of total current balance to high credit/credit limit for all bankcard accounts.</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4226316"/>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chargeoff_within_12_mths</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dirty="0">
                          <a:solidFill>
                            <a:srgbClr val="000000"/>
                          </a:solidFill>
                          <a:effectLst/>
                          <a:latin typeface="Calibri" panose="020F0502020204030204" pitchFamily="34" charset="0"/>
                        </a:rPr>
                        <a:t>Number of charge-offs within 12 months</a:t>
                      </a:r>
                      <a:endParaRPr lang="en-AU" sz="1700" b="0" i="0" u="none" strike="noStrike" dirty="0">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26587825"/>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collection_recovery_fee</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post charge off collection fee</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31637881"/>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collections_12_mths_ex_med</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Number of collections in 12 months excluding medical collections</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9476442"/>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delinq_2yrs</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The number of 30+ days past-due incidences of delinquency in the borrower's credit file for the past 2 years</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92384527"/>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delinq_amnt</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The past-due amount owed for the accounts on which the borrower is now delinquent.</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92495122"/>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desc</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Loan description provided by the borrower</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75647833"/>
                  </a:ext>
                </a:extLst>
              </a:tr>
              <a:tr h="359212">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dti</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A ratio calculated using the borrower’s total monthly debt payments on the total debt obligations, excluding mortgage and the requested LC loan, divided by the borrower’s self-reported monthly income.</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6905732"/>
                  </a:ext>
                </a:extLst>
              </a:tr>
              <a:tr h="359212">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dti_joint</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A ratio calculated using the co-borrowers' total monthly payments on the total debt obligations, excluding mortgages and the requested LC loan, divided by the co-borrowers' combined self-reported monthly income</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25558633"/>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earliest_cr_line</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The month the borrower's earliest reported credit line was opened</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86792475"/>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emp_length</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Employment length in years. Possible values are between 0 and 10 where 0 means less than one year and 10 means ten or more years. </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4423712"/>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emp_title</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The job title supplied by the Borrower when applying for the loan.*</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87700724"/>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fico_range_high</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The upper boundary range the borrower’s FICO at loan origination belongs to.</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59163249"/>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fico_range_low</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The lower boundary range the borrower’s FICO at loan origination belongs to.</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0140859"/>
                  </a:ext>
                </a:extLst>
              </a:tr>
              <a:tr h="201317">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funded_amnt</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a:solidFill>
                            <a:srgbClr val="000000"/>
                          </a:solidFill>
                          <a:effectLst/>
                          <a:latin typeface="Calibri" panose="020F0502020204030204" pitchFamily="34" charset="0"/>
                        </a:rPr>
                        <a:t>The total amount committed to that loan at that point in time.</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5817847"/>
                  </a:ext>
                </a:extLst>
              </a:tr>
              <a:tr h="201317">
                <a:tc>
                  <a:txBody>
                    <a:bodyPr/>
                    <a:lstStyle/>
                    <a:p>
                      <a:pPr algn="l" fontAlgn="b">
                        <a:spcBef>
                          <a:spcPts val="0"/>
                        </a:spcBef>
                        <a:spcAft>
                          <a:spcPts val="0"/>
                        </a:spcAft>
                      </a:pPr>
                      <a:r>
                        <a:rPr lang="en-AU" sz="1000" b="1" i="0" u="none" strike="noStrike">
                          <a:solidFill>
                            <a:srgbClr val="000000"/>
                          </a:solidFill>
                          <a:effectLst/>
                          <a:latin typeface="Calibri" panose="020F0502020204030204" pitchFamily="34" charset="0"/>
                        </a:rPr>
                        <a:t>funded_amnt_inv</a:t>
                      </a:r>
                      <a:endParaRPr lang="en-AU" sz="1700" b="0" i="0" u="none" strike="noStrike">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000" b="0" i="0" u="none" strike="noStrike" dirty="0">
                          <a:solidFill>
                            <a:srgbClr val="000000"/>
                          </a:solidFill>
                          <a:effectLst/>
                          <a:latin typeface="Calibri" panose="020F0502020204030204" pitchFamily="34" charset="0"/>
                        </a:rPr>
                        <a:t>The total amount committed by investors for that loan at that point in time.</a:t>
                      </a:r>
                      <a:endParaRPr lang="en-AU" sz="1700" b="0" i="0" u="none" strike="noStrike" dirty="0">
                        <a:effectLst/>
                        <a:latin typeface="Arial" panose="020B0604020202020204" pitchFamily="34" charset="0"/>
                      </a:endParaRPr>
                    </a:p>
                  </a:txBody>
                  <a:tcPr marL="8971" marR="8971" marT="89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1896080"/>
                  </a:ext>
                </a:extLst>
              </a:tr>
            </a:tbl>
          </a:graphicData>
        </a:graphic>
      </p:graphicFrame>
      <p:sp>
        <p:nvSpPr>
          <p:cNvPr id="5" name="TextBox 4">
            <a:extLst>
              <a:ext uri="{FF2B5EF4-FFF2-40B4-BE49-F238E27FC236}">
                <a16:creationId xmlns:a16="http://schemas.microsoft.com/office/drawing/2014/main" id="{D147C2B6-E759-C947-BB6E-62A8A0018FDC}"/>
              </a:ext>
            </a:extLst>
          </p:cNvPr>
          <p:cNvSpPr txBox="1"/>
          <p:nvPr/>
        </p:nvSpPr>
        <p:spPr>
          <a:xfrm>
            <a:off x="1983504" y="138742"/>
            <a:ext cx="3418813" cy="369332"/>
          </a:xfrm>
          <a:prstGeom prst="rect">
            <a:avLst/>
          </a:prstGeom>
          <a:noFill/>
        </p:spPr>
        <p:txBody>
          <a:bodyPr wrap="square" rtlCol="0">
            <a:spAutoFit/>
          </a:bodyPr>
          <a:lstStyle/>
          <a:p>
            <a:r>
              <a:rPr lang="en-US" dirty="0"/>
              <a:t>Details of the Imp Columns-</a:t>
            </a:r>
          </a:p>
        </p:txBody>
      </p:sp>
    </p:spTree>
    <p:extLst>
      <p:ext uri="{BB962C8B-B14F-4D97-AF65-F5344CB8AC3E}">
        <p14:creationId xmlns:p14="http://schemas.microsoft.com/office/powerpoint/2010/main" val="2696321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88482DE2-7249-7E41-A837-FEC6DDCAA53F}"/>
              </a:ext>
            </a:extLst>
          </p:cNvPr>
          <p:cNvGraphicFramePr>
            <a:graphicFrameLocks noGrp="1"/>
          </p:cNvGraphicFramePr>
          <p:nvPr>
            <p:extLst>
              <p:ext uri="{D42A27DB-BD31-4B8C-83A1-F6EECF244321}">
                <p14:modId xmlns:p14="http://schemas.microsoft.com/office/powerpoint/2010/main" val="461641572"/>
              </p:ext>
            </p:extLst>
          </p:nvPr>
        </p:nvGraphicFramePr>
        <p:xfrm>
          <a:off x="1317103" y="643467"/>
          <a:ext cx="9557794" cy="5571083"/>
        </p:xfrm>
        <a:graphic>
          <a:graphicData uri="http://schemas.openxmlformats.org/drawingml/2006/table">
            <a:tbl>
              <a:tblPr/>
              <a:tblGrid>
                <a:gridCol w="1463022">
                  <a:extLst>
                    <a:ext uri="{9D8B030D-6E8A-4147-A177-3AD203B41FA5}">
                      <a16:colId xmlns:a16="http://schemas.microsoft.com/office/drawing/2014/main" val="419555498"/>
                    </a:ext>
                  </a:extLst>
                </a:gridCol>
                <a:gridCol w="8094772">
                  <a:extLst>
                    <a:ext uri="{9D8B030D-6E8A-4147-A177-3AD203B41FA5}">
                      <a16:colId xmlns:a16="http://schemas.microsoft.com/office/drawing/2014/main" val="2764112856"/>
                    </a:ext>
                  </a:extLst>
                </a:gridCol>
              </a:tblGrid>
              <a:tr h="230832">
                <a:tc>
                  <a:txBody>
                    <a:bodyPr/>
                    <a:lstStyle/>
                    <a:p>
                      <a:pPr algn="l" fontAlgn="b">
                        <a:spcBef>
                          <a:spcPts val="0"/>
                        </a:spcBef>
                        <a:spcAft>
                          <a:spcPts val="0"/>
                        </a:spcAft>
                      </a:pPr>
                      <a:r>
                        <a:rPr lang="en-AU" sz="1200" b="1" i="0" u="none" strike="noStrike">
                          <a:solidFill>
                            <a:srgbClr val="FFFFFF"/>
                          </a:solidFill>
                          <a:effectLst/>
                          <a:latin typeface="Calibri" panose="020F0502020204030204" pitchFamily="34" charset="0"/>
                        </a:rPr>
                        <a:t>LoanStatNew</a:t>
                      </a:r>
                      <a:endParaRPr lang="en-AU" sz="1800" b="0" i="0" u="none" strike="noStrike">
                        <a:effectLst/>
                        <a:latin typeface="Arial" panose="020B0604020202020204" pitchFamily="34" charset="0"/>
                      </a:endParaRPr>
                    </a:p>
                  </a:txBody>
                  <a:tcPr marL="9602" marR="9602" marT="9602" marB="0" anchor="b">
                    <a:lnL>
                      <a:noFill/>
                    </a:lnL>
                    <a:lnR>
                      <a:noFill/>
                    </a:lnR>
                    <a:lnT>
                      <a:noFill/>
                    </a:lnT>
                    <a:lnB w="6350" cap="flat" cmpd="sng" algn="ctr">
                      <a:solidFill>
                        <a:srgbClr val="000000"/>
                      </a:solidFill>
                      <a:prstDash val="solid"/>
                      <a:round/>
                      <a:headEnd type="none" w="med" len="med"/>
                      <a:tailEnd type="none" w="med" len="med"/>
                    </a:lnB>
                    <a:solidFill>
                      <a:srgbClr val="244062"/>
                    </a:solidFill>
                  </a:tcPr>
                </a:tc>
                <a:tc>
                  <a:txBody>
                    <a:bodyPr/>
                    <a:lstStyle/>
                    <a:p>
                      <a:pPr algn="l" fontAlgn="b">
                        <a:spcBef>
                          <a:spcPts val="0"/>
                        </a:spcBef>
                        <a:spcAft>
                          <a:spcPts val="0"/>
                        </a:spcAft>
                      </a:pPr>
                      <a:r>
                        <a:rPr lang="en-AU" sz="1200" b="1" i="0" u="none" strike="noStrike">
                          <a:solidFill>
                            <a:srgbClr val="FFFFFF"/>
                          </a:solidFill>
                          <a:effectLst/>
                          <a:latin typeface="Calibri" panose="020F0502020204030204" pitchFamily="34" charset="0"/>
                        </a:rPr>
                        <a:t>Description</a:t>
                      </a:r>
                      <a:endParaRPr lang="en-AU" sz="1800" b="0" i="0" u="none" strike="noStrike">
                        <a:effectLst/>
                        <a:latin typeface="Arial" panose="020B0604020202020204" pitchFamily="34" charset="0"/>
                      </a:endParaRPr>
                    </a:p>
                  </a:txBody>
                  <a:tcPr marL="9602" marR="9602" marT="9602" marB="0" anchor="b">
                    <a:lnL>
                      <a:noFill/>
                    </a:lnL>
                    <a:lnR>
                      <a:noFill/>
                    </a:lnR>
                    <a:lnT>
                      <a:noFill/>
                    </a:lnT>
                    <a:lnB w="6350" cap="flat" cmpd="sng" algn="ctr">
                      <a:solidFill>
                        <a:srgbClr val="000000"/>
                      </a:solidFill>
                      <a:prstDash val="solid"/>
                      <a:round/>
                      <a:headEnd type="none" w="med" len="med"/>
                      <a:tailEnd type="none" w="med" len="med"/>
                    </a:lnB>
                    <a:solidFill>
                      <a:srgbClr val="244062"/>
                    </a:solidFill>
                  </a:tcPr>
                </a:tc>
                <a:extLst>
                  <a:ext uri="{0D108BD9-81ED-4DB2-BD59-A6C34878D82A}">
                    <a16:rowId xmlns:a16="http://schemas.microsoft.com/office/drawing/2014/main" val="1627257251"/>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grade</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The total amount committed by investors for that loan at that point in time.</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1847878"/>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home_ownership</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LC assigned loan grade</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71043138"/>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id</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The home ownership status provided by the borrower during registration. Our values are: RENT, OWN, MORTGAGE, OTHER.</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860064"/>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il_util</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A unique LC assigned ID for the loan listing.</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8195604"/>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initial_list_status</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Ratio of total current balance to high credit/credit limit on all install acct</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3003482"/>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inq_fi</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The initial listing status of the loan. Possible values are – W, F</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78751342"/>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inq_last_12m</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Number of personal finance inquiries</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3884161"/>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inq_last_6mths</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Number of credit inquiries in past 12 months</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75094344"/>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installment</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The number of inquiries in past 6 months (excluding auto and mortgage inquiries)</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72035649"/>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int_rate</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The monthly payment owed by the borrower if the loan originates.</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3169094"/>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issue_d</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Interest Rate on the loan</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43774469"/>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last_credit_pull_d</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The month which the loan was funded</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13274774"/>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last_fico_range_high</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The most recent month LC pulled credit for this loan</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70037891"/>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last_fico_range_low</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The upper boundary range the borrower’s last FICO pulled belongs to.</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9292043"/>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last_pymnt_amnt</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The lower boundary range the borrower’s last FICO pulled belongs to.</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6440453"/>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last_pymnt_d</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Last total payment amount received</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53541059"/>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loan_amnt</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Last month payment was received</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2924102"/>
                  </a:ext>
                </a:extLst>
              </a:tr>
              <a:tr h="384464">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loan_status</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The listed amount of the loan applied for by the borrower. If at some point in time, the credit department reduces the loan amount, then it will be reflected in this value.</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32539405"/>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max_bal_bc</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Current status of the loan</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47708742"/>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member_id</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Maximum current balance owed on all revolving accounts</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96603442"/>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mo_sin_old_il_acct</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A unique LC assigned Id for the borrower member.</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61995952"/>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mo_sin_old_rev_tl_op</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Months since oldest bank installment account opened</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80204723"/>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mo_sin_rcnt_rev_tl_op</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Months since oldest revolving account opened</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88326097"/>
                  </a:ext>
                </a:extLst>
              </a:tr>
              <a:tr h="215469">
                <a:tc>
                  <a:txBody>
                    <a:bodyPr/>
                    <a:lstStyle/>
                    <a:p>
                      <a:pPr algn="l" fontAlgn="b">
                        <a:spcBef>
                          <a:spcPts val="0"/>
                        </a:spcBef>
                        <a:spcAft>
                          <a:spcPts val="0"/>
                        </a:spcAft>
                      </a:pPr>
                      <a:r>
                        <a:rPr lang="en-AU" sz="1100" b="0" i="0" u="none" strike="noStrike">
                          <a:solidFill>
                            <a:srgbClr val="000000"/>
                          </a:solidFill>
                          <a:effectLst/>
                          <a:latin typeface="Calibri" panose="020F0502020204030204" pitchFamily="34" charset="0"/>
                        </a:rPr>
                        <a:t>mo_sin_rcnt_tl</a:t>
                      </a:r>
                      <a:endParaRPr lang="en-AU" sz="1800" b="0" i="0" u="none" strike="noStrike">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spcBef>
                          <a:spcPts val="0"/>
                        </a:spcBef>
                        <a:spcAft>
                          <a:spcPts val="0"/>
                        </a:spcAft>
                      </a:pPr>
                      <a:r>
                        <a:rPr lang="en-AU" sz="1100" b="0" i="0" u="none" strike="noStrike" dirty="0">
                          <a:solidFill>
                            <a:srgbClr val="000000"/>
                          </a:solidFill>
                          <a:effectLst/>
                          <a:latin typeface="Calibri" panose="020F0502020204030204" pitchFamily="34" charset="0"/>
                        </a:rPr>
                        <a:t>Months since most recent revolving account opened</a:t>
                      </a:r>
                      <a:endParaRPr lang="en-AU" sz="1800" b="0" i="0" u="none" strike="noStrike" dirty="0">
                        <a:effectLst/>
                        <a:latin typeface="Arial" panose="020B0604020202020204" pitchFamily="34" charset="0"/>
                      </a:endParaRPr>
                    </a:p>
                  </a:txBody>
                  <a:tcPr marL="9602" marR="9602" marT="960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35054585"/>
                  </a:ext>
                </a:extLst>
              </a:tr>
            </a:tbl>
          </a:graphicData>
        </a:graphic>
      </p:graphicFrame>
    </p:spTree>
    <p:extLst>
      <p:ext uri="{BB962C8B-B14F-4D97-AF65-F5344CB8AC3E}">
        <p14:creationId xmlns:p14="http://schemas.microsoft.com/office/powerpoint/2010/main" val="2089664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9">
            <a:extLst>
              <a:ext uri="{FF2B5EF4-FFF2-40B4-BE49-F238E27FC236}">
                <a16:creationId xmlns:a16="http://schemas.microsoft.com/office/drawing/2014/main" id="{3F47E20B-1205-4238-A82B-90EF577F3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1">
            <a:extLst>
              <a:ext uri="{FF2B5EF4-FFF2-40B4-BE49-F238E27FC236}">
                <a16:creationId xmlns:a16="http://schemas.microsoft.com/office/drawing/2014/main" id="{D13567AC-EB9A-47A9-B6EC-B5BDB73B11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17D9A7-2A4B-EA4C-A306-EF166511E503}"/>
              </a:ext>
            </a:extLst>
          </p:cNvPr>
          <p:cNvSpPr>
            <a:spLocks noGrp="1"/>
          </p:cNvSpPr>
          <p:nvPr>
            <p:ph type="title"/>
          </p:nvPr>
        </p:nvSpPr>
        <p:spPr>
          <a:xfrm>
            <a:off x="643468" y="820010"/>
            <a:ext cx="3415288" cy="3212654"/>
          </a:xfrm>
          <a:noFill/>
          <a:ln>
            <a:solidFill>
              <a:schemeClr val="bg1"/>
            </a:solidFill>
          </a:ln>
        </p:spPr>
        <p:txBody>
          <a:bodyPr vert="horz" lIns="274320" tIns="182880" rIns="274320" bIns="182880" rtlCol="0" anchor="ctr" anchorCtr="1">
            <a:normAutofit/>
          </a:bodyPr>
          <a:lstStyle/>
          <a:p>
            <a:r>
              <a:rPr lang="en-US" sz="3800">
                <a:solidFill>
                  <a:schemeClr val="bg1"/>
                </a:solidFill>
              </a:rPr>
              <a:t> Business Overview</a:t>
            </a:r>
          </a:p>
        </p:txBody>
      </p:sp>
      <p:pic>
        <p:nvPicPr>
          <p:cNvPr id="4" name="Picture 3" descr="Diagram&#10;&#10;Description automatically generated">
            <a:extLst>
              <a:ext uri="{FF2B5EF4-FFF2-40B4-BE49-F238E27FC236}">
                <a16:creationId xmlns:a16="http://schemas.microsoft.com/office/drawing/2014/main" id="{37A3B292-38F6-F246-B73E-D71E600B2F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97763" y="1840568"/>
            <a:ext cx="6250769" cy="3015996"/>
          </a:xfrm>
          <a:prstGeom prst="rect">
            <a:avLst/>
          </a:prstGeom>
        </p:spPr>
      </p:pic>
      <p:sp>
        <p:nvSpPr>
          <p:cNvPr id="5" name="TextBox 4">
            <a:extLst>
              <a:ext uri="{FF2B5EF4-FFF2-40B4-BE49-F238E27FC236}">
                <a16:creationId xmlns:a16="http://schemas.microsoft.com/office/drawing/2014/main" id="{8697E9C8-1395-BF44-AFA9-33933BF16201}"/>
              </a:ext>
            </a:extLst>
          </p:cNvPr>
          <p:cNvSpPr txBox="1"/>
          <p:nvPr/>
        </p:nvSpPr>
        <p:spPr>
          <a:xfrm>
            <a:off x="2312276" y="451945"/>
            <a:ext cx="1162193" cy="947401"/>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635567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26B79-BC1C-4A8E-B116-BB5345777B34}"/>
              </a:ext>
            </a:extLst>
          </p:cNvPr>
          <p:cNvSpPr>
            <a:spLocks noGrp="1"/>
          </p:cNvSpPr>
          <p:nvPr>
            <p:ph type="ctrTitle"/>
          </p:nvPr>
        </p:nvSpPr>
        <p:spPr>
          <a:xfrm>
            <a:off x="68425" y="95995"/>
            <a:ext cx="9144000" cy="407858"/>
          </a:xfrm>
        </p:spPr>
        <p:txBody>
          <a:bodyPr>
            <a:noAutofit/>
          </a:bodyPr>
          <a:lstStyle/>
          <a:p>
            <a:pPr algn="l"/>
            <a:r>
              <a:rPr lang="en-US" sz="2400" dirty="0"/>
              <a:t>Step 1 – Data Analysis and cleansing</a:t>
            </a:r>
          </a:p>
        </p:txBody>
      </p:sp>
      <p:sp>
        <p:nvSpPr>
          <p:cNvPr id="3" name="Title 1">
            <a:extLst>
              <a:ext uri="{FF2B5EF4-FFF2-40B4-BE49-F238E27FC236}">
                <a16:creationId xmlns:a16="http://schemas.microsoft.com/office/drawing/2014/main" id="{A4CA7724-CA9C-4C13-A41D-4B1B5FFBA171}"/>
              </a:ext>
            </a:extLst>
          </p:cNvPr>
          <p:cNvSpPr txBox="1">
            <a:spLocks/>
          </p:cNvSpPr>
          <p:nvPr/>
        </p:nvSpPr>
        <p:spPr>
          <a:xfrm>
            <a:off x="517321" y="904248"/>
            <a:ext cx="10396756" cy="307213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dirty="0"/>
          </a:p>
        </p:txBody>
      </p:sp>
      <p:sp>
        <p:nvSpPr>
          <p:cNvPr id="4" name="Title 1">
            <a:extLst>
              <a:ext uri="{FF2B5EF4-FFF2-40B4-BE49-F238E27FC236}">
                <a16:creationId xmlns:a16="http://schemas.microsoft.com/office/drawing/2014/main" id="{7A811944-5832-4BBB-B18E-083622453BF5}"/>
              </a:ext>
            </a:extLst>
          </p:cNvPr>
          <p:cNvSpPr txBox="1">
            <a:spLocks/>
          </p:cNvSpPr>
          <p:nvPr/>
        </p:nvSpPr>
        <p:spPr>
          <a:xfrm>
            <a:off x="360727" y="2567030"/>
            <a:ext cx="9837490" cy="86196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panose="020B0604020202020204" pitchFamily="34" charset="0"/>
              <a:buChar char="•"/>
            </a:pPr>
            <a:endParaRPr lang="en-US" sz="1400" dirty="0"/>
          </a:p>
        </p:txBody>
      </p:sp>
      <p:sp>
        <p:nvSpPr>
          <p:cNvPr id="5" name="TextBox 4">
            <a:extLst>
              <a:ext uri="{FF2B5EF4-FFF2-40B4-BE49-F238E27FC236}">
                <a16:creationId xmlns:a16="http://schemas.microsoft.com/office/drawing/2014/main" id="{320B3BC2-46AB-4FB3-8755-6FA3272CB5EC}"/>
              </a:ext>
            </a:extLst>
          </p:cNvPr>
          <p:cNvSpPr txBox="1"/>
          <p:nvPr/>
        </p:nvSpPr>
        <p:spPr>
          <a:xfrm>
            <a:off x="226503" y="904248"/>
            <a:ext cx="11090246" cy="5047536"/>
          </a:xfrm>
          <a:prstGeom prst="rect">
            <a:avLst/>
          </a:prstGeom>
          <a:noFill/>
        </p:spPr>
        <p:txBody>
          <a:bodyPr wrap="square" rtlCol="0">
            <a:spAutoFit/>
          </a:bodyPr>
          <a:lstStyle/>
          <a:p>
            <a:pPr marL="285750" indent="-285750">
              <a:buFont typeface="Arial" panose="020B0604020202020204" pitchFamily="34" charset="0"/>
              <a:buChar char="•"/>
            </a:pPr>
            <a:r>
              <a:rPr lang="en-US" sz="2400" dirty="0"/>
              <a:t>Loaded the data to Pandas Data frame.</a:t>
            </a:r>
          </a:p>
          <a:p>
            <a:pPr marL="285750" indent="-285750">
              <a:buFont typeface="Arial" panose="020B0604020202020204" pitchFamily="34" charset="0"/>
              <a:buChar char="•"/>
            </a:pPr>
            <a:r>
              <a:rPr lang="en-US" sz="2400" dirty="0"/>
              <a:t>Missing Value treatment - Identified the columns that have all null records &amp; delete those columns.</a:t>
            </a:r>
          </a:p>
          <a:p>
            <a:pPr marL="285750" indent="-285750">
              <a:buFont typeface="Arial" panose="020B0604020202020204" pitchFamily="34" charset="0"/>
              <a:buChar char="•"/>
            </a:pPr>
            <a:r>
              <a:rPr lang="en-US" sz="2400" dirty="0"/>
              <a:t>Unwanted column treatment – Identified the columns adding no value and removed the columns.</a:t>
            </a:r>
          </a:p>
          <a:p>
            <a:pPr marL="285750" indent="-285750">
              <a:buFont typeface="Arial" panose="020B0604020202020204" pitchFamily="34" charset="0"/>
              <a:buChar char="•"/>
            </a:pPr>
            <a:r>
              <a:rPr lang="en-US" sz="2400" dirty="0"/>
              <a:t>Replace the values with Mean value incase we have number of zero.</a:t>
            </a:r>
          </a:p>
          <a:p>
            <a:pPr marL="285750" indent="-285750">
              <a:buFont typeface="Arial" panose="020B0604020202020204" pitchFamily="34" charset="0"/>
              <a:buChar char="•"/>
            </a:pPr>
            <a:r>
              <a:rPr lang="en-US" sz="2400" dirty="0"/>
              <a:t>Changed term from string value to integer value.</a:t>
            </a:r>
          </a:p>
          <a:p>
            <a:endParaRPr lang="en-US" sz="1400" dirty="0"/>
          </a:p>
          <a:p>
            <a:r>
              <a:rPr lang="en-AU" sz="2400" dirty="0"/>
              <a:t>Example of Data Cleansing : </a:t>
            </a:r>
            <a:br>
              <a:rPr lang="en-AU" dirty="0"/>
            </a:br>
            <a:r>
              <a:rPr lang="en-AU" dirty="0"/>
              <a:t>Fix rows and columns</a:t>
            </a:r>
          </a:p>
          <a:p>
            <a:r>
              <a:rPr lang="en-AU" dirty="0"/>
              <a:t>Fix missing values</a:t>
            </a:r>
          </a:p>
          <a:p>
            <a:r>
              <a:rPr lang="en-AU" dirty="0"/>
              <a:t>Standardise values</a:t>
            </a:r>
          </a:p>
          <a:p>
            <a:r>
              <a:rPr lang="en-AU" dirty="0"/>
              <a:t>Fix invalid values</a:t>
            </a:r>
          </a:p>
          <a:p>
            <a:r>
              <a:rPr lang="en-AU" dirty="0"/>
              <a:t>Filter data</a:t>
            </a:r>
          </a:p>
          <a:p>
            <a:br>
              <a:rPr lang="en-AU" sz="1400" dirty="0"/>
            </a:br>
            <a:endParaRPr lang="en-US" sz="1400" dirty="0"/>
          </a:p>
        </p:txBody>
      </p:sp>
    </p:spTree>
    <p:extLst>
      <p:ext uri="{BB962C8B-B14F-4D97-AF65-F5344CB8AC3E}">
        <p14:creationId xmlns:p14="http://schemas.microsoft.com/office/powerpoint/2010/main" val="3210071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26B79-BC1C-4A8E-B116-BB5345777B34}"/>
              </a:ext>
            </a:extLst>
          </p:cNvPr>
          <p:cNvSpPr>
            <a:spLocks noGrp="1"/>
          </p:cNvSpPr>
          <p:nvPr>
            <p:ph type="ctrTitle"/>
          </p:nvPr>
        </p:nvSpPr>
        <p:spPr>
          <a:xfrm>
            <a:off x="68425" y="95995"/>
            <a:ext cx="9144000" cy="407858"/>
          </a:xfrm>
        </p:spPr>
        <p:txBody>
          <a:bodyPr>
            <a:noAutofit/>
          </a:bodyPr>
          <a:lstStyle/>
          <a:p>
            <a:pPr algn="l"/>
            <a:r>
              <a:rPr lang="en-US" sz="2400" dirty="0"/>
              <a:t>Step 2 – Univariate Analysis</a:t>
            </a:r>
          </a:p>
        </p:txBody>
      </p:sp>
      <p:sp>
        <p:nvSpPr>
          <p:cNvPr id="3" name="Title 1">
            <a:extLst>
              <a:ext uri="{FF2B5EF4-FFF2-40B4-BE49-F238E27FC236}">
                <a16:creationId xmlns:a16="http://schemas.microsoft.com/office/drawing/2014/main" id="{A4CA7724-CA9C-4C13-A41D-4B1B5FFBA171}"/>
              </a:ext>
            </a:extLst>
          </p:cNvPr>
          <p:cNvSpPr txBox="1">
            <a:spLocks/>
          </p:cNvSpPr>
          <p:nvPr/>
        </p:nvSpPr>
        <p:spPr>
          <a:xfrm>
            <a:off x="517321" y="904248"/>
            <a:ext cx="10396756" cy="307213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dirty="0"/>
          </a:p>
        </p:txBody>
      </p:sp>
      <p:sp>
        <p:nvSpPr>
          <p:cNvPr id="4" name="Title 1">
            <a:extLst>
              <a:ext uri="{FF2B5EF4-FFF2-40B4-BE49-F238E27FC236}">
                <a16:creationId xmlns:a16="http://schemas.microsoft.com/office/drawing/2014/main" id="{7A811944-5832-4BBB-B18E-083622453BF5}"/>
              </a:ext>
            </a:extLst>
          </p:cNvPr>
          <p:cNvSpPr txBox="1">
            <a:spLocks/>
          </p:cNvSpPr>
          <p:nvPr/>
        </p:nvSpPr>
        <p:spPr>
          <a:xfrm>
            <a:off x="360727" y="2567030"/>
            <a:ext cx="9837490" cy="86196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panose="020B0604020202020204" pitchFamily="34" charset="0"/>
              <a:buChar char="•"/>
            </a:pPr>
            <a:endParaRPr lang="en-US" sz="1400" dirty="0"/>
          </a:p>
        </p:txBody>
      </p:sp>
      <p:sp>
        <p:nvSpPr>
          <p:cNvPr id="5" name="TextBox 4">
            <a:extLst>
              <a:ext uri="{FF2B5EF4-FFF2-40B4-BE49-F238E27FC236}">
                <a16:creationId xmlns:a16="http://schemas.microsoft.com/office/drawing/2014/main" id="{320B3BC2-46AB-4FB3-8755-6FA3272CB5EC}"/>
              </a:ext>
            </a:extLst>
          </p:cNvPr>
          <p:cNvSpPr txBox="1"/>
          <p:nvPr/>
        </p:nvSpPr>
        <p:spPr>
          <a:xfrm>
            <a:off x="226503" y="904248"/>
            <a:ext cx="11090246" cy="2862322"/>
          </a:xfrm>
          <a:prstGeom prst="rect">
            <a:avLst/>
          </a:prstGeom>
          <a:noFill/>
        </p:spPr>
        <p:txBody>
          <a:bodyPr wrap="square" rtlCol="0">
            <a:spAutoFit/>
          </a:bodyPr>
          <a:lstStyle/>
          <a:p>
            <a:pPr marL="285750" indent="-285750">
              <a:buFont typeface="Arial" panose="020B0604020202020204" pitchFamily="34" charset="0"/>
              <a:buChar char="•"/>
            </a:pPr>
            <a:r>
              <a:rPr lang="en-AU" b="1" dirty="0"/>
              <a:t>Univariate analysis</a:t>
            </a:r>
            <a:r>
              <a:rPr lang="en-AU" dirty="0"/>
              <a:t> is the simplest form of analysing data. “Uni” means “one”, so in other words your data has only one variable. </a:t>
            </a:r>
          </a:p>
          <a:p>
            <a:endParaRPr lang="en-AU" dirty="0"/>
          </a:p>
          <a:p>
            <a:pPr marL="285750" indent="-285750">
              <a:buFont typeface="Arial" panose="020B0604020202020204" pitchFamily="34" charset="0"/>
              <a:buChar char="•"/>
            </a:pPr>
            <a:r>
              <a:rPr lang="en-AU" dirty="0"/>
              <a:t>Its major purpose is to describe , takes data, summarizes that data and finds patterns in the data.</a:t>
            </a:r>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r>
              <a:rPr lang="en-AU" dirty="0"/>
              <a:t>Categorical Variables types --</a:t>
            </a:r>
          </a:p>
          <a:p>
            <a:pPr lvl="1"/>
            <a:r>
              <a:rPr lang="en-AU" dirty="0"/>
              <a:t>Unordered categorical</a:t>
            </a:r>
          </a:p>
          <a:p>
            <a:pPr lvl="1"/>
            <a:r>
              <a:rPr lang="en-AU" dirty="0"/>
              <a:t>Ordered categorical</a:t>
            </a:r>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endParaRPr lang="en-AU" dirty="0"/>
          </a:p>
        </p:txBody>
      </p:sp>
      <p:pic>
        <p:nvPicPr>
          <p:cNvPr id="6" name="Picture 5">
            <a:extLst>
              <a:ext uri="{FF2B5EF4-FFF2-40B4-BE49-F238E27FC236}">
                <a16:creationId xmlns:a16="http://schemas.microsoft.com/office/drawing/2014/main" id="{678CC2A0-D4A3-5F4F-A564-255176D8BDE2}"/>
              </a:ext>
            </a:extLst>
          </p:cNvPr>
          <p:cNvPicPr>
            <a:picLocks noChangeAspect="1"/>
          </p:cNvPicPr>
          <p:nvPr/>
        </p:nvPicPr>
        <p:blipFill>
          <a:blip r:embed="rId2"/>
          <a:stretch>
            <a:fillRect/>
          </a:stretch>
        </p:blipFill>
        <p:spPr>
          <a:xfrm>
            <a:off x="2963877" y="3123281"/>
            <a:ext cx="7950200" cy="3506119"/>
          </a:xfrm>
          <a:prstGeom prst="rect">
            <a:avLst/>
          </a:prstGeom>
        </p:spPr>
      </p:pic>
    </p:spTree>
    <p:extLst>
      <p:ext uri="{BB962C8B-B14F-4D97-AF65-F5344CB8AC3E}">
        <p14:creationId xmlns:p14="http://schemas.microsoft.com/office/powerpoint/2010/main" val="3414372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26B79-BC1C-4A8E-B116-BB5345777B34}"/>
              </a:ext>
            </a:extLst>
          </p:cNvPr>
          <p:cNvSpPr>
            <a:spLocks noGrp="1"/>
          </p:cNvSpPr>
          <p:nvPr>
            <p:ph type="ctrTitle"/>
          </p:nvPr>
        </p:nvSpPr>
        <p:spPr>
          <a:xfrm>
            <a:off x="68425" y="95995"/>
            <a:ext cx="9144000" cy="407858"/>
          </a:xfrm>
        </p:spPr>
        <p:txBody>
          <a:bodyPr>
            <a:noAutofit/>
          </a:bodyPr>
          <a:lstStyle/>
          <a:p>
            <a:pPr algn="l"/>
            <a:r>
              <a:rPr lang="en-US" sz="2400"/>
              <a:t>Step 3 – Bivariate Analysis</a:t>
            </a:r>
            <a:endParaRPr lang="en-US" sz="2400" dirty="0"/>
          </a:p>
        </p:txBody>
      </p:sp>
      <p:sp>
        <p:nvSpPr>
          <p:cNvPr id="3" name="Title 1">
            <a:extLst>
              <a:ext uri="{FF2B5EF4-FFF2-40B4-BE49-F238E27FC236}">
                <a16:creationId xmlns:a16="http://schemas.microsoft.com/office/drawing/2014/main" id="{A4CA7724-CA9C-4C13-A41D-4B1B5FFBA171}"/>
              </a:ext>
            </a:extLst>
          </p:cNvPr>
          <p:cNvSpPr txBox="1">
            <a:spLocks/>
          </p:cNvSpPr>
          <p:nvPr/>
        </p:nvSpPr>
        <p:spPr>
          <a:xfrm>
            <a:off x="517321" y="904248"/>
            <a:ext cx="10396756" cy="307213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dirty="0"/>
          </a:p>
        </p:txBody>
      </p:sp>
      <p:sp>
        <p:nvSpPr>
          <p:cNvPr id="4" name="Title 1">
            <a:extLst>
              <a:ext uri="{FF2B5EF4-FFF2-40B4-BE49-F238E27FC236}">
                <a16:creationId xmlns:a16="http://schemas.microsoft.com/office/drawing/2014/main" id="{7A811944-5832-4BBB-B18E-083622453BF5}"/>
              </a:ext>
            </a:extLst>
          </p:cNvPr>
          <p:cNvSpPr txBox="1">
            <a:spLocks/>
          </p:cNvSpPr>
          <p:nvPr/>
        </p:nvSpPr>
        <p:spPr>
          <a:xfrm>
            <a:off x="360727" y="2567030"/>
            <a:ext cx="9837490" cy="86196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panose="020B0604020202020204" pitchFamily="34" charset="0"/>
              <a:buChar char="•"/>
            </a:pPr>
            <a:endParaRPr lang="en-US" sz="1400" dirty="0"/>
          </a:p>
        </p:txBody>
      </p:sp>
      <p:sp>
        <p:nvSpPr>
          <p:cNvPr id="5" name="TextBox 4">
            <a:extLst>
              <a:ext uri="{FF2B5EF4-FFF2-40B4-BE49-F238E27FC236}">
                <a16:creationId xmlns:a16="http://schemas.microsoft.com/office/drawing/2014/main" id="{320B3BC2-46AB-4FB3-8755-6FA3272CB5EC}"/>
              </a:ext>
            </a:extLst>
          </p:cNvPr>
          <p:cNvSpPr txBox="1"/>
          <p:nvPr/>
        </p:nvSpPr>
        <p:spPr>
          <a:xfrm>
            <a:off x="226503" y="904248"/>
            <a:ext cx="11811672" cy="5909310"/>
          </a:xfrm>
          <a:prstGeom prst="rect">
            <a:avLst/>
          </a:prstGeom>
          <a:noFill/>
        </p:spPr>
        <p:txBody>
          <a:bodyPr wrap="square" rtlCol="0">
            <a:spAutoFit/>
          </a:bodyPr>
          <a:lstStyle/>
          <a:p>
            <a:pPr marL="285750" indent="-285750">
              <a:buFont typeface="Arial" panose="020B0604020202020204" pitchFamily="34" charset="0"/>
              <a:buChar char="•"/>
            </a:pPr>
            <a:r>
              <a:rPr lang="en-AU" sz="2400" dirty="0"/>
              <a:t>Bivariate analysis is one of the simplest forms of quantitively analysis. It involves the analysis of two variables (often denoted as X, Y), for the purpose of determining the empirical relationship between them.</a:t>
            </a:r>
          </a:p>
          <a:p>
            <a:r>
              <a:rPr lang="en-AU" b="1" dirty="0"/>
              <a:t>.    </a:t>
            </a:r>
            <a:r>
              <a:rPr lang="en-AU" sz="2400" dirty="0"/>
              <a:t>Broadly two types of Bivariate analysis.</a:t>
            </a:r>
          </a:p>
          <a:p>
            <a:r>
              <a:rPr lang="en-AU" sz="1400" dirty="0"/>
              <a:t>      Bivariate analysis on continuous variables</a:t>
            </a:r>
          </a:p>
          <a:p>
            <a:r>
              <a:rPr lang="en-AU" sz="1400" dirty="0"/>
              <a:t>      Bivariate analysis on categorical variables</a:t>
            </a:r>
          </a:p>
          <a:p>
            <a:endParaRPr lang="en-US" sz="2400" dirty="0"/>
          </a:p>
          <a:p>
            <a:pPr marL="285750" indent="-285750">
              <a:buFont typeface="Arial" panose="020B0604020202020204" pitchFamily="34" charset="0"/>
              <a:buChar char="•"/>
            </a:pPr>
            <a:r>
              <a:rPr lang="en-US" sz="2400" dirty="0"/>
              <a:t>Performed the Bivariate analysis on various Categorical variables with respect to loan status.</a:t>
            </a:r>
          </a:p>
          <a:p>
            <a:pPr marL="285750" indent="-285750">
              <a:buFont typeface="Arial" panose="020B0604020202020204" pitchFamily="34" charset="0"/>
              <a:buChar char="•"/>
            </a:pPr>
            <a:r>
              <a:rPr lang="en-US" sz="2400" dirty="0"/>
              <a:t>This analysis provided the guidance on impact of one variable on the other.</a:t>
            </a:r>
          </a:p>
          <a:p>
            <a:pPr marL="285750" indent="-285750">
              <a:buFont typeface="Arial" panose="020B0604020202020204" pitchFamily="34" charset="0"/>
              <a:buChar char="•"/>
            </a:pPr>
            <a:r>
              <a:rPr lang="en-US" sz="2400" dirty="0"/>
              <a:t>As </a:t>
            </a:r>
            <a:r>
              <a:rPr lang="en-US" sz="2400" dirty="0" err="1"/>
              <a:t>Loan_Status</a:t>
            </a:r>
            <a:r>
              <a:rPr lang="en-US" sz="2400" dirty="0"/>
              <a:t> is the target variable, so various variable relations are applied on this.</a:t>
            </a:r>
          </a:p>
          <a:p>
            <a:pPr marL="285750" indent="-285750">
              <a:buFont typeface="Arial" panose="020B0604020202020204" pitchFamily="34" charset="0"/>
              <a:buChar char="•"/>
            </a:pPr>
            <a:r>
              <a:rPr lang="en-US" sz="2400" dirty="0"/>
              <a:t>With the bivariate analysis, we can conclude Lower grade and higher Interest rates has more defaulters.</a:t>
            </a:r>
          </a:p>
          <a:p>
            <a:pPr marL="285750" indent="-285750">
              <a:buFont typeface="Arial" panose="020B0604020202020204" pitchFamily="34" charset="0"/>
              <a:buChar char="•"/>
            </a:pPr>
            <a:endParaRPr lang="en-US" sz="2400" dirty="0"/>
          </a:p>
          <a:p>
            <a:endParaRPr lang="en-US" sz="2400" dirty="0"/>
          </a:p>
          <a:p>
            <a:pPr marL="742950" lvl="1"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1400" dirty="0"/>
          </a:p>
        </p:txBody>
      </p:sp>
      <p:pic>
        <p:nvPicPr>
          <p:cNvPr id="6" name="Picture 5">
            <a:extLst>
              <a:ext uri="{FF2B5EF4-FFF2-40B4-BE49-F238E27FC236}">
                <a16:creationId xmlns:a16="http://schemas.microsoft.com/office/drawing/2014/main" id="{B353FBF6-275B-BA41-8680-10D9ECAC3B02}"/>
              </a:ext>
            </a:extLst>
          </p:cNvPr>
          <p:cNvPicPr>
            <a:picLocks noChangeAspect="1"/>
          </p:cNvPicPr>
          <p:nvPr/>
        </p:nvPicPr>
        <p:blipFill>
          <a:blip r:embed="rId2"/>
          <a:stretch>
            <a:fillRect/>
          </a:stretch>
        </p:blipFill>
        <p:spPr>
          <a:xfrm>
            <a:off x="6386675" y="5091781"/>
            <a:ext cx="5651500" cy="1730332"/>
          </a:xfrm>
          <a:prstGeom prst="rect">
            <a:avLst/>
          </a:prstGeom>
        </p:spPr>
      </p:pic>
    </p:spTree>
    <p:extLst>
      <p:ext uri="{BB962C8B-B14F-4D97-AF65-F5344CB8AC3E}">
        <p14:creationId xmlns:p14="http://schemas.microsoft.com/office/powerpoint/2010/main" val="1043752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F4680D4-DEE2-49EE-AF90-EFEAF50AE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876939"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526B79-BC1C-4A8E-B116-BB5345777B34}"/>
              </a:ext>
            </a:extLst>
          </p:cNvPr>
          <p:cNvSpPr>
            <a:spLocks noGrp="1"/>
          </p:cNvSpPr>
          <p:nvPr>
            <p:ph type="ctrTitle"/>
          </p:nvPr>
        </p:nvSpPr>
        <p:spPr>
          <a:xfrm>
            <a:off x="804671" y="1290025"/>
            <a:ext cx="5291327" cy="1188720"/>
          </a:xfrm>
          <a:solidFill>
            <a:srgbClr val="FFFFFF"/>
          </a:solidFill>
          <a:ln>
            <a:solidFill>
              <a:srgbClr val="404040"/>
            </a:solidFill>
          </a:ln>
        </p:spPr>
        <p:txBody>
          <a:bodyPr vert="horz" lIns="182880" tIns="182880" rIns="182880" bIns="182880" rtlCol="0" anchor="ctr">
            <a:normAutofit/>
          </a:bodyPr>
          <a:lstStyle/>
          <a:p>
            <a:r>
              <a:rPr lang="en-US" sz="2800"/>
              <a:t>Conclusion</a:t>
            </a:r>
          </a:p>
        </p:txBody>
      </p:sp>
      <p:sp>
        <p:nvSpPr>
          <p:cNvPr id="5" name="TextBox 4">
            <a:extLst>
              <a:ext uri="{FF2B5EF4-FFF2-40B4-BE49-F238E27FC236}">
                <a16:creationId xmlns:a16="http://schemas.microsoft.com/office/drawing/2014/main" id="{320B3BC2-46AB-4FB3-8755-6FA3272CB5EC}"/>
              </a:ext>
            </a:extLst>
          </p:cNvPr>
          <p:cNvSpPr txBox="1"/>
          <p:nvPr/>
        </p:nvSpPr>
        <p:spPr>
          <a:xfrm>
            <a:off x="804671" y="2858704"/>
            <a:ext cx="5285791" cy="2709272"/>
          </a:xfrm>
          <a:prstGeom prst="rect">
            <a:avLst/>
          </a:prstGeom>
        </p:spPr>
        <p:txBody>
          <a:bodyPr vert="horz" lIns="91440" tIns="45720" rIns="91440" bIns="45720" rtlCol="0">
            <a:normAutofit/>
          </a:bodyPr>
          <a:lstStyle/>
          <a:p>
            <a:pPr marL="114300" defTabSz="914400">
              <a:lnSpc>
                <a:spcPct val="90000"/>
              </a:lnSpc>
              <a:spcBef>
                <a:spcPts val="1000"/>
              </a:spcBef>
              <a:buClr>
                <a:schemeClr val="accent2"/>
              </a:buClr>
            </a:pPr>
            <a:r>
              <a:rPr lang="en-US" sz="1700" dirty="0">
                <a:solidFill>
                  <a:srgbClr val="FFFFFF"/>
                </a:solidFill>
              </a:rPr>
              <a:t>Based on Data analysis we can conclude that there are many factors which are less imp and hardly contributes towards the Loan status.</a:t>
            </a:r>
          </a:p>
          <a:p>
            <a:pPr marL="114300" defTabSz="914400">
              <a:lnSpc>
                <a:spcPct val="90000"/>
              </a:lnSpc>
              <a:spcBef>
                <a:spcPts val="1000"/>
              </a:spcBef>
              <a:buClr>
                <a:schemeClr val="accent2"/>
              </a:buClr>
            </a:pPr>
            <a:r>
              <a:rPr lang="en-US" sz="1700" dirty="0">
                <a:solidFill>
                  <a:srgbClr val="FFFFFF"/>
                </a:solidFill>
              </a:rPr>
              <a:t> We have removed around 56 unwanted column and close to 8 column required data adjustment.</a:t>
            </a:r>
          </a:p>
          <a:p>
            <a:pPr marL="114300" defTabSz="914400">
              <a:lnSpc>
                <a:spcPct val="90000"/>
              </a:lnSpc>
              <a:spcBef>
                <a:spcPts val="1000"/>
              </a:spcBef>
              <a:buClr>
                <a:schemeClr val="accent2"/>
              </a:buClr>
            </a:pPr>
            <a:r>
              <a:rPr lang="en-US" sz="1700" dirty="0">
                <a:solidFill>
                  <a:srgbClr val="FFFFFF"/>
                </a:solidFill>
              </a:rPr>
              <a:t>Grade, Interest Rate, Annual Income, Funded Amount and Emp length are important factors which contributes directly towards loan status.</a:t>
            </a:r>
          </a:p>
          <a:p>
            <a:pPr indent="-228600" defTabSz="914400">
              <a:lnSpc>
                <a:spcPct val="90000"/>
              </a:lnSpc>
              <a:spcBef>
                <a:spcPts val="1000"/>
              </a:spcBef>
              <a:buClr>
                <a:schemeClr val="accent2"/>
              </a:buClr>
              <a:buFont typeface="Arial" panose="020B0604020202020204" pitchFamily="34" charset="0"/>
              <a:buChar char="•"/>
            </a:pPr>
            <a:endParaRPr lang="en-US" sz="1700" dirty="0">
              <a:solidFill>
                <a:srgbClr val="FFFFFF"/>
              </a:solidFill>
            </a:endParaRPr>
          </a:p>
          <a:p>
            <a:pPr indent="-228600" defTabSz="914400">
              <a:lnSpc>
                <a:spcPct val="90000"/>
              </a:lnSpc>
              <a:spcBef>
                <a:spcPts val="1000"/>
              </a:spcBef>
              <a:buClr>
                <a:schemeClr val="accent2"/>
              </a:buClr>
              <a:buFont typeface="Arial" panose="020B0604020202020204" pitchFamily="34" charset="0"/>
              <a:buChar char="•"/>
            </a:pPr>
            <a:endParaRPr lang="en-US" sz="1700" dirty="0">
              <a:solidFill>
                <a:srgbClr val="FFFFFF"/>
              </a:solidFill>
            </a:endParaRPr>
          </a:p>
          <a:p>
            <a:pPr marL="742950" lvl="1" indent="-228600" defTabSz="914400">
              <a:lnSpc>
                <a:spcPct val="90000"/>
              </a:lnSpc>
              <a:spcBef>
                <a:spcPts val="1000"/>
              </a:spcBef>
              <a:buClr>
                <a:schemeClr val="accent2"/>
              </a:buClr>
              <a:buFont typeface="Arial" panose="020B0604020202020204" pitchFamily="34" charset="0"/>
              <a:buChar char="•"/>
            </a:pPr>
            <a:endParaRPr lang="en-US" sz="1700" dirty="0">
              <a:solidFill>
                <a:srgbClr val="FFFFFF"/>
              </a:solidFill>
            </a:endParaRPr>
          </a:p>
          <a:p>
            <a:pPr marL="285750" indent="-228600" defTabSz="914400">
              <a:lnSpc>
                <a:spcPct val="90000"/>
              </a:lnSpc>
              <a:spcBef>
                <a:spcPts val="1000"/>
              </a:spcBef>
              <a:buClr>
                <a:schemeClr val="accent2"/>
              </a:buClr>
              <a:buFont typeface="Arial" panose="020B0604020202020204" pitchFamily="34" charset="0"/>
              <a:buChar char="•"/>
            </a:pPr>
            <a:endParaRPr lang="en-US" sz="1700" dirty="0">
              <a:solidFill>
                <a:srgbClr val="FFFFFF"/>
              </a:solidFill>
            </a:endParaRPr>
          </a:p>
        </p:txBody>
      </p:sp>
      <p:sp>
        <p:nvSpPr>
          <p:cNvPr id="13" name="Rectangle 12">
            <a:extLst>
              <a:ext uri="{FF2B5EF4-FFF2-40B4-BE49-F238E27FC236}">
                <a16:creationId xmlns:a16="http://schemas.microsoft.com/office/drawing/2014/main" id="{50C52EE1-5085-4960-AD29-A926E62E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640080"/>
            <a:ext cx="4017264"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CD15AA94-C237-4412-B37B-EB317D2B05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00772" y="806357"/>
            <a:ext cx="3685032"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2CB6D40-A3AA-BC4B-B6A1-F98A9EF26843}"/>
              </a:ext>
            </a:extLst>
          </p:cNvPr>
          <p:cNvPicPr>
            <a:picLocks noChangeAspect="1"/>
          </p:cNvPicPr>
          <p:nvPr/>
        </p:nvPicPr>
        <p:blipFill>
          <a:blip r:embed="rId2"/>
          <a:stretch>
            <a:fillRect/>
          </a:stretch>
        </p:blipFill>
        <p:spPr>
          <a:xfrm>
            <a:off x="7865364" y="2238742"/>
            <a:ext cx="3355848" cy="2063845"/>
          </a:xfrm>
          <a:prstGeom prst="rect">
            <a:avLst/>
          </a:prstGeom>
        </p:spPr>
      </p:pic>
      <p:sp>
        <p:nvSpPr>
          <p:cNvPr id="3" name="Title 1">
            <a:extLst>
              <a:ext uri="{FF2B5EF4-FFF2-40B4-BE49-F238E27FC236}">
                <a16:creationId xmlns:a16="http://schemas.microsoft.com/office/drawing/2014/main" id="{A4CA7724-CA9C-4C13-A41D-4B1B5FFBA171}"/>
              </a:ext>
            </a:extLst>
          </p:cNvPr>
          <p:cNvSpPr txBox="1">
            <a:spLocks/>
          </p:cNvSpPr>
          <p:nvPr/>
        </p:nvSpPr>
        <p:spPr>
          <a:xfrm>
            <a:off x="517321" y="904248"/>
            <a:ext cx="10396756" cy="307213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US" dirty="0"/>
          </a:p>
        </p:txBody>
      </p:sp>
      <p:sp>
        <p:nvSpPr>
          <p:cNvPr id="4" name="Title 1">
            <a:extLst>
              <a:ext uri="{FF2B5EF4-FFF2-40B4-BE49-F238E27FC236}">
                <a16:creationId xmlns:a16="http://schemas.microsoft.com/office/drawing/2014/main" id="{7A811944-5832-4BBB-B18E-083622453BF5}"/>
              </a:ext>
            </a:extLst>
          </p:cNvPr>
          <p:cNvSpPr txBox="1">
            <a:spLocks/>
          </p:cNvSpPr>
          <p:nvPr/>
        </p:nvSpPr>
        <p:spPr>
          <a:xfrm>
            <a:off x="360727" y="2567030"/>
            <a:ext cx="9837490" cy="86196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panose="020B0604020202020204" pitchFamily="34" charset="0"/>
              <a:buChar char="•"/>
            </a:pPr>
            <a:endParaRPr lang="en-US" sz="1400" dirty="0"/>
          </a:p>
        </p:txBody>
      </p:sp>
    </p:spTree>
    <p:extLst>
      <p:ext uri="{BB962C8B-B14F-4D97-AF65-F5344CB8AC3E}">
        <p14:creationId xmlns:p14="http://schemas.microsoft.com/office/powerpoint/2010/main" val="4130345885"/>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{B4881F2C-2369-AC4B-9727-ADE79E6E9D56}tf10001120</Template>
  <TotalTime>143</TotalTime>
  <Words>1218</Words>
  <Application>Microsoft Macintosh PowerPoint</Application>
  <PresentationFormat>Widescreen</PresentationFormat>
  <Paragraphs>152</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Gill Sans MT</vt:lpstr>
      <vt:lpstr>Parcel</vt:lpstr>
      <vt:lpstr>Lending Case Study</vt:lpstr>
      <vt:lpstr>Objective-</vt:lpstr>
      <vt:lpstr>PowerPoint Presentation</vt:lpstr>
      <vt:lpstr>PowerPoint Presentation</vt:lpstr>
      <vt:lpstr> Business Overview</vt:lpstr>
      <vt:lpstr>Step 1 – Data Analysis and cleansing</vt:lpstr>
      <vt:lpstr>Step 2 – Univariate Analysis</vt:lpstr>
      <vt:lpstr>Step 3 – Bivariate Analysis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Lending Case Study</dc:title>
  <dc:creator>Navdeep Jethi</dc:creator>
  <cp:lastModifiedBy>gitesh4dipty@gmail.com</cp:lastModifiedBy>
  <cp:revision>11</cp:revision>
  <dcterms:created xsi:type="dcterms:W3CDTF">2022-01-05T02:43:13Z</dcterms:created>
  <dcterms:modified xsi:type="dcterms:W3CDTF">2022-01-05T08:12:59Z</dcterms:modified>
</cp:coreProperties>
</file>

<file path=docProps/thumbnail.jpeg>
</file>